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13"/>
  </p:notesMasterIdLst>
  <p:sldIdLst>
    <p:sldId id="256" r:id="rId2"/>
    <p:sldId id="415" r:id="rId3"/>
    <p:sldId id="426" r:id="rId4"/>
    <p:sldId id="440" r:id="rId5"/>
    <p:sldId id="438" r:id="rId6"/>
    <p:sldId id="427" r:id="rId7"/>
    <p:sldId id="436" r:id="rId8"/>
    <p:sldId id="437" r:id="rId9"/>
    <p:sldId id="433" r:id="rId10"/>
    <p:sldId id="441" r:id="rId11"/>
    <p:sldId id="439" r:id="rId12"/>
  </p:sldIdLst>
  <p:sldSz cx="6858000" cy="9906000" type="A4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91E3"/>
    <a:srgbClr val="FF3300"/>
    <a:srgbClr val="0000FF"/>
    <a:srgbClr val="FF0066"/>
    <a:srgbClr val="CCFFFF"/>
    <a:srgbClr val="FF9933"/>
    <a:srgbClr val="FFD9EC"/>
    <a:srgbClr val="0099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81" d="100"/>
          <a:sy n="81" d="100"/>
        </p:scale>
        <p:origin x="-1878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2285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F4CEC-E3FC-4739-8070-04C141F927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37B0A2-EB60-4D61-A113-98C06B1102E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104C17E-F656-4220-B8C4-164F933EBA25}" type="parTrans" cxnId="{91C379D4-29F6-4F93-93B3-DD8938623D7E}">
      <dgm:prSet/>
      <dgm:spPr/>
      <dgm:t>
        <a:bodyPr/>
        <a:lstStyle/>
        <a:p>
          <a:endParaRPr lang="ru-RU"/>
        </a:p>
      </dgm:t>
    </dgm:pt>
    <dgm:pt modelId="{1470156C-4069-445E-B9AE-AE02CC4A0017}" type="sibTrans" cxnId="{91C379D4-29F6-4F93-93B3-DD8938623D7E}">
      <dgm:prSet/>
      <dgm:spPr/>
      <dgm:t>
        <a:bodyPr/>
        <a:lstStyle/>
        <a:p>
          <a:endParaRPr lang="ru-RU"/>
        </a:p>
      </dgm:t>
    </dgm:pt>
    <dgm:pt modelId="{503D4E71-BFE3-4C40-ABB4-10AB1AA5B0FD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Bookman Old Style" pitchFamily="18" charset="0"/>
            </a:rPr>
            <a:t>Иметь приказ руководителя или учредителя об открытии ВДЦ;</a:t>
          </a:r>
          <a:endParaRPr lang="ru-RU" sz="1400" dirty="0">
            <a:latin typeface="Bookman Old Style" pitchFamily="18" charset="0"/>
          </a:endParaRPr>
        </a:p>
      </dgm:t>
    </dgm:pt>
    <dgm:pt modelId="{5B467995-745D-477F-8842-AAF3A279FC96}" type="parTrans" cxnId="{86BE8C61-A9AB-40C7-B7E2-3D92F2C6E790}">
      <dgm:prSet/>
      <dgm:spPr/>
      <dgm:t>
        <a:bodyPr/>
        <a:lstStyle/>
        <a:p>
          <a:endParaRPr lang="ru-RU"/>
        </a:p>
      </dgm:t>
    </dgm:pt>
    <dgm:pt modelId="{16F80593-EE0A-4E1F-B17C-D776574F3331}" type="sibTrans" cxnId="{86BE8C61-A9AB-40C7-B7E2-3D92F2C6E790}">
      <dgm:prSet/>
      <dgm:spPr/>
      <dgm:t>
        <a:bodyPr/>
        <a:lstStyle/>
        <a:p>
          <a:endParaRPr lang="ru-RU"/>
        </a:p>
      </dgm:t>
    </dgm:pt>
    <dgm:pt modelId="{FE5F180B-5438-4084-AA14-3971A0B0A654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B430205-D4EF-42D5-801C-6D5F0AD19167}" type="parTrans" cxnId="{4BC5D751-6401-4AB7-9BF7-7A40EF02B4FA}">
      <dgm:prSet/>
      <dgm:spPr/>
      <dgm:t>
        <a:bodyPr/>
        <a:lstStyle/>
        <a:p>
          <a:endParaRPr lang="ru-RU"/>
        </a:p>
      </dgm:t>
    </dgm:pt>
    <dgm:pt modelId="{A8622F06-8AC7-4CDB-A086-4A20936E350B}" type="sibTrans" cxnId="{4BC5D751-6401-4AB7-9BF7-7A40EF02B4FA}">
      <dgm:prSet/>
      <dgm:spPr/>
      <dgm:t>
        <a:bodyPr/>
        <a:lstStyle/>
        <a:p>
          <a:endParaRPr lang="ru-RU"/>
        </a:p>
      </dgm:t>
    </dgm:pt>
    <dgm:pt modelId="{94C543A2-83D8-41B8-BFD7-6589614AFCB4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Bookman Old Style" pitchFamily="18" charset="0"/>
            </a:rPr>
            <a:t>Утвердить план воспитательных мероприятий ВДЦ:</a:t>
          </a:r>
          <a:endParaRPr lang="ru-RU" sz="1400" dirty="0">
            <a:latin typeface="Bookman Old Style" pitchFamily="18" charset="0"/>
          </a:endParaRPr>
        </a:p>
      </dgm:t>
    </dgm:pt>
    <dgm:pt modelId="{9618BC25-A8EB-427C-91B5-EFE14789C77C}" type="parTrans" cxnId="{DD06D2EC-13EB-428E-8764-7980F6D1983C}">
      <dgm:prSet/>
      <dgm:spPr/>
      <dgm:t>
        <a:bodyPr/>
        <a:lstStyle/>
        <a:p>
          <a:endParaRPr lang="ru-RU"/>
        </a:p>
      </dgm:t>
    </dgm:pt>
    <dgm:pt modelId="{CAD32034-C755-41AE-A132-41BB1415E9BF}" type="sibTrans" cxnId="{DD06D2EC-13EB-428E-8764-7980F6D1983C}">
      <dgm:prSet/>
      <dgm:spPr/>
      <dgm:t>
        <a:bodyPr/>
        <a:lstStyle/>
        <a:p>
          <a:endParaRPr lang="ru-RU"/>
        </a:p>
      </dgm:t>
    </dgm:pt>
    <dgm:pt modelId="{0041C604-8234-456F-A04A-A238DD92353C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BB8CA1A-D0CC-4BBB-8F99-FD774C934813}" type="parTrans" cxnId="{5CB5960D-6E78-45A8-B57D-2293F81FCD6A}">
      <dgm:prSet/>
      <dgm:spPr/>
      <dgm:t>
        <a:bodyPr/>
        <a:lstStyle/>
        <a:p>
          <a:endParaRPr lang="ru-RU"/>
        </a:p>
      </dgm:t>
    </dgm:pt>
    <dgm:pt modelId="{02821D88-8468-459F-8BAD-E8E09FEBF04B}" type="sibTrans" cxnId="{5CB5960D-6E78-45A8-B57D-2293F81FCD6A}">
      <dgm:prSet/>
      <dgm:spPr/>
      <dgm:t>
        <a:bodyPr/>
        <a:lstStyle/>
        <a:p>
          <a:endParaRPr lang="ru-RU"/>
        </a:p>
      </dgm:t>
    </dgm:pt>
    <dgm:pt modelId="{3E02A14E-6BED-4786-9199-746092B8BB50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Иметь документацию по охране труда: журнал инструктажа по охране труда  с ознакомлением  сотрудников ВДЦ;</a:t>
          </a:r>
          <a:endParaRPr lang="ru-RU" dirty="0">
            <a:latin typeface="Bookman Old Style" pitchFamily="18" charset="0"/>
          </a:endParaRPr>
        </a:p>
      </dgm:t>
    </dgm:pt>
    <dgm:pt modelId="{BE42211C-2D42-4313-B36E-909209A8815A}" type="parTrans" cxnId="{FBFC81AB-C5F9-4D32-A71A-2E14393E87C9}">
      <dgm:prSet/>
      <dgm:spPr/>
      <dgm:t>
        <a:bodyPr/>
        <a:lstStyle/>
        <a:p>
          <a:endParaRPr lang="ru-RU"/>
        </a:p>
      </dgm:t>
    </dgm:pt>
    <dgm:pt modelId="{02900B51-1BE0-4CFF-9668-3F9D6C58D8FD}" type="sibTrans" cxnId="{FBFC81AB-C5F9-4D32-A71A-2E14393E87C9}">
      <dgm:prSet/>
      <dgm:spPr/>
      <dgm:t>
        <a:bodyPr/>
        <a:lstStyle/>
        <a:p>
          <a:endParaRPr lang="ru-RU"/>
        </a:p>
      </dgm:t>
    </dgm:pt>
    <dgm:pt modelId="{42F4B4B9-665E-4F5E-935C-4A05F95C2528}">
      <dgm:prSet phldrT="[Текст]"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Оформить  информационный уголок для родителей</a:t>
          </a:r>
          <a:endParaRPr lang="ru-RU" dirty="0">
            <a:latin typeface="Bookman Old Style" pitchFamily="18" charset="0"/>
          </a:endParaRPr>
        </a:p>
      </dgm:t>
    </dgm:pt>
    <dgm:pt modelId="{16182F04-8E7F-4FDA-8C36-4F58FC774E9D}" type="parTrans" cxnId="{72E29A1B-4690-413F-8A77-6CC3227123DB}">
      <dgm:prSet/>
      <dgm:spPr/>
      <dgm:t>
        <a:bodyPr/>
        <a:lstStyle/>
        <a:p>
          <a:endParaRPr lang="ru-RU"/>
        </a:p>
      </dgm:t>
    </dgm:pt>
    <dgm:pt modelId="{602E8DC2-34DF-419C-BBD0-ED5F21DAAFA6}" type="sibTrans" cxnId="{72E29A1B-4690-413F-8A77-6CC3227123DB}">
      <dgm:prSet/>
      <dgm:spPr/>
      <dgm:t>
        <a:bodyPr/>
        <a:lstStyle/>
        <a:p>
          <a:endParaRPr lang="ru-RU"/>
        </a:p>
      </dgm:t>
    </dgm:pt>
    <dgm:pt modelId="{47954688-B433-4361-90B8-044D361B61F8}">
      <dgm:prSet custT="1"/>
      <dgm:spPr/>
      <dgm:t>
        <a:bodyPr/>
        <a:lstStyle/>
        <a:p>
          <a:pPr algn="just"/>
          <a:r>
            <a:rPr lang="ru-RU" sz="1400" dirty="0" smtClean="0">
              <a:latin typeface="Bookman Old Style" pitchFamily="18" charset="0"/>
            </a:rPr>
            <a:t>Иметь приказ учреждения на базе, которого открыт ВДЦ (с указанием ответственного лица и контингента учащихся): </a:t>
          </a:r>
          <a:endParaRPr lang="ru-RU" sz="1400" dirty="0">
            <a:latin typeface="Bookman Old Style" pitchFamily="18" charset="0"/>
          </a:endParaRPr>
        </a:p>
      </dgm:t>
    </dgm:pt>
    <dgm:pt modelId="{C7BDC9B2-2CB8-4D31-99BA-C7FA2A950A83}" type="parTrans" cxnId="{A961CCE5-7861-4319-B94D-B92F7A1CD728}">
      <dgm:prSet/>
      <dgm:spPr/>
      <dgm:t>
        <a:bodyPr/>
        <a:lstStyle/>
        <a:p>
          <a:endParaRPr lang="ru-RU"/>
        </a:p>
      </dgm:t>
    </dgm:pt>
    <dgm:pt modelId="{22AE7462-D695-4211-A78B-4C34A9530F4F}" type="sibTrans" cxnId="{A961CCE5-7861-4319-B94D-B92F7A1CD728}">
      <dgm:prSet/>
      <dgm:spPr/>
      <dgm:t>
        <a:bodyPr/>
        <a:lstStyle/>
        <a:p>
          <a:endParaRPr lang="ru-RU"/>
        </a:p>
      </dgm:t>
    </dgm:pt>
    <dgm:pt modelId="{A46B09F5-9698-45E2-B3FF-CB162F3C23CF}">
      <dgm:prSet custT="1"/>
      <dgm:spPr/>
      <dgm:t>
        <a:bodyPr/>
        <a:lstStyle/>
        <a:p>
          <a:pPr algn="just"/>
          <a:r>
            <a:rPr lang="ru-RU" sz="1400" dirty="0" smtClean="0">
              <a:latin typeface="Bookman Old Style" pitchFamily="18" charset="0"/>
            </a:rPr>
            <a:t>Утвердить положение о деятельности временных досуговый центров (количество дней пребывания в ВДЦ, режим работы ВДЦ с конкретным указанием времени работы,  возрастная категория детей); </a:t>
          </a:r>
          <a:endParaRPr lang="ru-RU" sz="1400" dirty="0">
            <a:latin typeface="Bookman Old Style" pitchFamily="18" charset="0"/>
          </a:endParaRPr>
        </a:p>
      </dgm:t>
    </dgm:pt>
    <dgm:pt modelId="{29EB7EB1-212C-40F9-A95A-1F1670FD059F}" type="parTrans" cxnId="{CFCDEFA7-895F-436C-9DAB-BF7BE9A1CAB9}">
      <dgm:prSet/>
      <dgm:spPr/>
      <dgm:t>
        <a:bodyPr/>
        <a:lstStyle/>
        <a:p>
          <a:endParaRPr lang="ru-RU"/>
        </a:p>
      </dgm:t>
    </dgm:pt>
    <dgm:pt modelId="{EA856FBC-D584-4DB3-A695-2D6CECF81D34}" type="sibTrans" cxnId="{CFCDEFA7-895F-436C-9DAB-BF7BE9A1CAB9}">
      <dgm:prSet/>
      <dgm:spPr/>
      <dgm:t>
        <a:bodyPr/>
        <a:lstStyle/>
        <a:p>
          <a:endParaRPr lang="ru-RU"/>
        </a:p>
      </dgm:t>
    </dgm:pt>
    <dgm:pt modelId="{3FF79DB3-AF59-4C50-8958-C5724A2A1349}">
      <dgm:prSet custT="1"/>
      <dgm:spPr/>
      <dgm:t>
        <a:bodyPr/>
        <a:lstStyle/>
        <a:p>
          <a:pPr algn="just"/>
          <a:r>
            <a:rPr lang="ru-RU" sz="1400" dirty="0" smtClean="0">
              <a:latin typeface="Bookman Old Style" pitchFamily="18" charset="0"/>
            </a:rPr>
            <a:t>Утвердить программу ВДЦ (с указанием профильного направления):</a:t>
          </a:r>
          <a:endParaRPr lang="ru-RU" sz="1400" dirty="0">
            <a:latin typeface="Bookman Old Style" pitchFamily="18" charset="0"/>
          </a:endParaRPr>
        </a:p>
      </dgm:t>
    </dgm:pt>
    <dgm:pt modelId="{3EB57455-4743-4DF1-BE98-920CF4160B1B}" type="parTrans" cxnId="{59247A94-C33A-45A8-951B-77534AD637D8}">
      <dgm:prSet/>
      <dgm:spPr/>
      <dgm:t>
        <a:bodyPr/>
        <a:lstStyle/>
        <a:p>
          <a:endParaRPr lang="ru-RU"/>
        </a:p>
      </dgm:t>
    </dgm:pt>
    <dgm:pt modelId="{846ED7E1-3F3E-4233-9C53-DD5285A00904}" type="sibTrans" cxnId="{59247A94-C33A-45A8-951B-77534AD637D8}">
      <dgm:prSet/>
      <dgm:spPr/>
      <dgm:t>
        <a:bodyPr/>
        <a:lstStyle/>
        <a:p>
          <a:endParaRPr lang="ru-RU"/>
        </a:p>
      </dgm:t>
    </dgm:pt>
    <dgm:pt modelId="{CBFA613C-30CE-40C6-9258-CFC7CB7B1D54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Bookman Old Style" pitchFamily="18" charset="0"/>
            </a:rPr>
            <a:t>Сформировать список детей (базу данных, с указанием социального статуса семьи),</a:t>
          </a:r>
          <a:endParaRPr lang="ru-RU" sz="1400" dirty="0">
            <a:latin typeface="Bookman Old Style" pitchFamily="18" charset="0"/>
          </a:endParaRPr>
        </a:p>
      </dgm:t>
    </dgm:pt>
    <dgm:pt modelId="{63A22E0C-139E-4935-B7C4-F39E0DCB4628}" type="parTrans" cxnId="{028CBD12-D842-4E7C-8F83-3A1DAED6EB69}">
      <dgm:prSet/>
      <dgm:spPr/>
      <dgm:t>
        <a:bodyPr/>
        <a:lstStyle/>
        <a:p>
          <a:endParaRPr lang="ru-RU"/>
        </a:p>
      </dgm:t>
    </dgm:pt>
    <dgm:pt modelId="{4211CE4B-A261-4054-A2B2-945F10EE0CBE}" type="sibTrans" cxnId="{028CBD12-D842-4E7C-8F83-3A1DAED6EB69}">
      <dgm:prSet/>
      <dgm:spPr/>
      <dgm:t>
        <a:bodyPr/>
        <a:lstStyle/>
        <a:p>
          <a:endParaRPr lang="ru-RU"/>
        </a:p>
      </dgm:t>
    </dgm:pt>
    <dgm:pt modelId="{7D78F14E-2AF8-497C-85BB-28F700D760D3}">
      <dgm:prSet custT="1"/>
      <dgm:spPr/>
      <dgm:t>
        <a:bodyPr/>
        <a:lstStyle/>
        <a:p>
          <a:pPr algn="just"/>
          <a:r>
            <a:rPr lang="ru-RU" sz="1400" dirty="0" smtClean="0">
              <a:latin typeface="Bookman Old Style" pitchFamily="18" charset="0"/>
            </a:rPr>
            <a:t>Фиксировать исполнение плана воспитательных мероприятий ВДЦ (справка о проведенном мероприятии, информация на сайт ВДЦ);</a:t>
          </a:r>
          <a:endParaRPr lang="ru-RU" sz="1400" dirty="0">
            <a:latin typeface="Bookman Old Style" pitchFamily="18" charset="0"/>
          </a:endParaRPr>
        </a:p>
      </dgm:t>
    </dgm:pt>
    <dgm:pt modelId="{D1CE2D41-CEFC-4D43-BD23-37FC9AC86CFF}" type="parTrans" cxnId="{83C4210C-517D-447A-AC8A-85B3DC0B72EC}">
      <dgm:prSet/>
      <dgm:spPr/>
      <dgm:t>
        <a:bodyPr/>
        <a:lstStyle/>
        <a:p>
          <a:endParaRPr lang="ru-RU"/>
        </a:p>
      </dgm:t>
    </dgm:pt>
    <dgm:pt modelId="{403443EE-9057-430B-B867-085B7F193D96}" type="sibTrans" cxnId="{83C4210C-517D-447A-AC8A-85B3DC0B72EC}">
      <dgm:prSet/>
      <dgm:spPr/>
      <dgm:t>
        <a:bodyPr/>
        <a:lstStyle/>
        <a:p>
          <a:endParaRPr lang="ru-RU"/>
        </a:p>
      </dgm:t>
    </dgm:pt>
    <dgm:pt modelId="{C033BE66-54EB-4261-8B4B-4D8EDAF68592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Bookman Old Style" pitchFamily="18" charset="0"/>
            </a:rPr>
            <a:t> В список детей ВДЦ включать по заявлению  родителей (законных представителей;</a:t>
          </a:r>
          <a:endParaRPr lang="ru-RU" sz="1400" dirty="0">
            <a:latin typeface="Bookman Old Style" pitchFamily="18" charset="0"/>
          </a:endParaRPr>
        </a:p>
      </dgm:t>
    </dgm:pt>
    <dgm:pt modelId="{E15F54AD-8343-40EE-A1DD-EE83C322ECD4}" type="parTrans" cxnId="{5C875CB5-E780-449D-9F02-E527975F5707}">
      <dgm:prSet/>
      <dgm:spPr/>
      <dgm:t>
        <a:bodyPr/>
        <a:lstStyle/>
        <a:p>
          <a:endParaRPr lang="ru-RU"/>
        </a:p>
      </dgm:t>
    </dgm:pt>
    <dgm:pt modelId="{0F0B1755-7113-40E7-AA5E-0C1964F27ADE}" type="sibTrans" cxnId="{5C875CB5-E780-449D-9F02-E527975F5707}">
      <dgm:prSet/>
      <dgm:spPr/>
      <dgm:t>
        <a:bodyPr/>
        <a:lstStyle/>
        <a:p>
          <a:endParaRPr lang="ru-RU"/>
        </a:p>
      </dgm:t>
    </dgm:pt>
    <dgm:pt modelId="{7747DF35-55CE-4B70-A2BB-3A3D07E95016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Bookman Old Style" pitchFamily="18" charset="0"/>
            </a:rPr>
            <a:t>Ежедневно вести журнал посещаемости детей (табель ежедневного учета);</a:t>
          </a:r>
          <a:endParaRPr lang="ru-RU" sz="1400" dirty="0">
            <a:latin typeface="Bookman Old Style" pitchFamily="18" charset="0"/>
          </a:endParaRPr>
        </a:p>
      </dgm:t>
    </dgm:pt>
    <dgm:pt modelId="{E3B9F8E5-2DCD-4C0B-B28B-C0D76CD32C4F}" type="parTrans" cxnId="{12431131-73D0-401D-8CFE-D737BF187687}">
      <dgm:prSet/>
      <dgm:spPr/>
      <dgm:t>
        <a:bodyPr/>
        <a:lstStyle/>
        <a:p>
          <a:endParaRPr lang="ru-RU"/>
        </a:p>
      </dgm:t>
    </dgm:pt>
    <dgm:pt modelId="{87C49A61-94BA-4D02-9777-A25A553ED865}" type="sibTrans" cxnId="{12431131-73D0-401D-8CFE-D737BF187687}">
      <dgm:prSet/>
      <dgm:spPr/>
      <dgm:t>
        <a:bodyPr/>
        <a:lstStyle/>
        <a:p>
          <a:endParaRPr lang="ru-RU"/>
        </a:p>
      </dgm:t>
    </dgm:pt>
    <dgm:pt modelId="{B1CB43DC-2C40-476F-B667-532739537D70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Иметь пакет инструкций по безопасности детей во время нахождения в ВДЦ с журналами, где подписываются  дети;</a:t>
          </a:r>
          <a:endParaRPr lang="ru-RU" dirty="0">
            <a:latin typeface="Bookman Old Style" pitchFamily="18" charset="0"/>
          </a:endParaRPr>
        </a:p>
      </dgm:t>
    </dgm:pt>
    <dgm:pt modelId="{8C27A99C-BC8A-415D-9B64-CF8AEF5ABDAC}" type="parTrans" cxnId="{02FD2F54-1032-43DA-BB11-815AF3DB8400}">
      <dgm:prSet/>
      <dgm:spPr/>
      <dgm:t>
        <a:bodyPr/>
        <a:lstStyle/>
        <a:p>
          <a:endParaRPr lang="ru-RU"/>
        </a:p>
      </dgm:t>
    </dgm:pt>
    <dgm:pt modelId="{D95D7E8B-8C2F-4107-99D2-0A550DEC5B37}" type="sibTrans" cxnId="{02FD2F54-1032-43DA-BB11-815AF3DB8400}">
      <dgm:prSet/>
      <dgm:spPr/>
      <dgm:t>
        <a:bodyPr/>
        <a:lstStyle/>
        <a:p>
          <a:endParaRPr lang="ru-RU"/>
        </a:p>
      </dgm:t>
    </dgm:pt>
    <dgm:pt modelId="{C83DAB7A-3EC4-4273-9683-F15CAA61376A}">
      <dgm:prSet/>
      <dgm:spPr/>
      <dgm:t>
        <a:bodyPr/>
        <a:lstStyle/>
        <a:p>
          <a:r>
            <a:rPr lang="ru-RU" dirty="0" smtClean="0">
              <a:latin typeface="Bookman Old Style" pitchFamily="18" charset="0"/>
            </a:rPr>
            <a:t>Вести учет охвата детей, состоящих на различных видах учетах (списки, план работы с детьми)</a:t>
          </a:r>
          <a:endParaRPr lang="ru-RU" dirty="0">
            <a:latin typeface="Bookman Old Style" pitchFamily="18" charset="0"/>
          </a:endParaRPr>
        </a:p>
      </dgm:t>
    </dgm:pt>
    <dgm:pt modelId="{3E92B0F5-9F66-4BCA-BFFF-24FB06C7B126}" type="parTrans" cxnId="{8F8966BB-B329-4E0C-859F-E0ACD73C629C}">
      <dgm:prSet/>
      <dgm:spPr/>
      <dgm:t>
        <a:bodyPr/>
        <a:lstStyle/>
        <a:p>
          <a:endParaRPr lang="ru-RU"/>
        </a:p>
      </dgm:t>
    </dgm:pt>
    <dgm:pt modelId="{4F1B2C5A-07C5-4AAF-A0F7-80C6BAFD82EA}" type="sibTrans" cxnId="{8F8966BB-B329-4E0C-859F-E0ACD73C629C}">
      <dgm:prSet/>
      <dgm:spPr/>
      <dgm:t>
        <a:bodyPr/>
        <a:lstStyle/>
        <a:p>
          <a:endParaRPr lang="ru-RU"/>
        </a:p>
      </dgm:t>
    </dgm:pt>
    <dgm:pt modelId="{24B5D084-E7E3-410C-832A-C709F4D2B3E7}" type="pres">
      <dgm:prSet presAssocID="{90AF4CEC-E3FC-4739-8070-04C141F927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7CBAE0-BA3F-429B-B28B-3415F3643236}" type="pres">
      <dgm:prSet presAssocID="{C937B0A2-EB60-4D61-A113-98C06B1102E0}" presName="linNode" presStyleCnt="0"/>
      <dgm:spPr/>
    </dgm:pt>
    <dgm:pt modelId="{FE548811-1E6A-4BFC-BB60-059D2058E701}" type="pres">
      <dgm:prSet presAssocID="{C937B0A2-EB60-4D61-A113-98C06B1102E0}" presName="parentText" presStyleLbl="node1" presStyleIdx="0" presStyleCnt="3" custScaleX="43020" custScaleY="325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1AC34-8822-4FCC-A9C1-C6D122FC10A6}" type="pres">
      <dgm:prSet presAssocID="{C937B0A2-EB60-4D61-A113-98C06B1102E0}" presName="descendantText" presStyleLbl="alignAccFollowNode1" presStyleIdx="0" presStyleCnt="3" custScaleX="209686" custLinFactNeighborX="31766" custLinFactNeighborY="-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091E5-97B6-4C6B-968A-E54E4D935ECE}" type="pres">
      <dgm:prSet presAssocID="{1470156C-4069-445E-B9AE-AE02CC4A0017}" presName="sp" presStyleCnt="0"/>
      <dgm:spPr/>
    </dgm:pt>
    <dgm:pt modelId="{938AD0B1-B24F-4B0A-9CC8-A83393A45D45}" type="pres">
      <dgm:prSet presAssocID="{FE5F180B-5438-4084-AA14-3971A0B0A654}" presName="linNode" presStyleCnt="0"/>
      <dgm:spPr/>
    </dgm:pt>
    <dgm:pt modelId="{7FC552D8-8E08-4CED-9D18-E6A90A429177}" type="pres">
      <dgm:prSet presAssocID="{FE5F180B-5438-4084-AA14-3971A0B0A654}" presName="parentText" presStyleLbl="node1" presStyleIdx="1" presStyleCnt="3" custScaleX="28775" custScaleY="31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7C26E-AE93-4EF1-9FEC-21CD82B4F381}" type="pres">
      <dgm:prSet presAssocID="{FE5F180B-5438-4084-AA14-3971A0B0A654}" presName="descendantText" presStyleLbl="alignAccFollowNode1" presStyleIdx="1" presStyleCnt="3" custScaleX="139491" custScaleY="110096" custLinFactNeighborX="21083" custLinFactNeighborY="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26327-AFEB-4250-BCC1-5F894BD2CAB2}" type="pres">
      <dgm:prSet presAssocID="{A8622F06-8AC7-4CDB-A086-4A20936E350B}" presName="sp" presStyleCnt="0"/>
      <dgm:spPr/>
    </dgm:pt>
    <dgm:pt modelId="{0E21BD6A-876F-4126-B599-74B62AA47CFB}" type="pres">
      <dgm:prSet presAssocID="{0041C604-8234-456F-A04A-A238DD92353C}" presName="linNode" presStyleCnt="0"/>
      <dgm:spPr/>
    </dgm:pt>
    <dgm:pt modelId="{8346A544-DA3D-4A2F-8B7A-351B48C26220}" type="pres">
      <dgm:prSet presAssocID="{0041C604-8234-456F-A04A-A238DD92353C}" presName="parentText" presStyleLbl="node1" presStyleIdx="2" presStyleCnt="3" custScaleX="28735" custScaleY="280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B42E3-753D-496C-BD74-9A1900DE932C}" type="pres">
      <dgm:prSet presAssocID="{0041C604-8234-456F-A04A-A238DD92353C}" presName="descendantText" presStyleLbl="alignAccFollowNode1" presStyleIdx="2" presStyleCnt="3" custScaleX="143037" custLinFactNeighborX="43000" custLinFactNeighborY="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01C873-39FC-4D99-9B7F-DEE6D2EFF9CB}" type="presOf" srcId="{0041C604-8234-456F-A04A-A238DD92353C}" destId="{8346A544-DA3D-4A2F-8B7A-351B48C26220}" srcOrd="0" destOrd="0" presId="urn:microsoft.com/office/officeart/2005/8/layout/vList5"/>
    <dgm:cxn modelId="{2B34F773-E043-49CC-A0F2-6D8439E09656}" type="presOf" srcId="{FE5F180B-5438-4084-AA14-3971A0B0A654}" destId="{7FC552D8-8E08-4CED-9D18-E6A90A429177}" srcOrd="0" destOrd="0" presId="urn:microsoft.com/office/officeart/2005/8/layout/vList5"/>
    <dgm:cxn modelId="{5CB5960D-6E78-45A8-B57D-2293F81FCD6A}" srcId="{90AF4CEC-E3FC-4739-8070-04C141F927EA}" destId="{0041C604-8234-456F-A04A-A238DD92353C}" srcOrd="2" destOrd="0" parTransId="{1BB8CA1A-D0CC-4BBB-8F99-FD774C934813}" sibTransId="{02821D88-8468-459F-8BAD-E8E09FEBF04B}"/>
    <dgm:cxn modelId="{48C1AEC5-DDBC-4F1C-A8AD-27B9781DFF06}" type="presOf" srcId="{7D78F14E-2AF8-497C-85BB-28F700D760D3}" destId="{C417C26E-AE93-4EF1-9FEC-21CD82B4F381}" srcOrd="0" destOrd="1" presId="urn:microsoft.com/office/officeart/2005/8/layout/vList5"/>
    <dgm:cxn modelId="{3F149DE2-4C3A-47B5-B58B-47E01A369656}" type="presOf" srcId="{C033BE66-54EB-4261-8B4B-4D8EDAF68592}" destId="{C417C26E-AE93-4EF1-9FEC-21CD82B4F381}" srcOrd="0" destOrd="3" presId="urn:microsoft.com/office/officeart/2005/8/layout/vList5"/>
    <dgm:cxn modelId="{DD06D2EC-13EB-428E-8764-7980F6D1983C}" srcId="{FE5F180B-5438-4084-AA14-3971A0B0A654}" destId="{94C543A2-83D8-41B8-BFD7-6589614AFCB4}" srcOrd="0" destOrd="0" parTransId="{9618BC25-A8EB-427C-91B5-EFE14789C77C}" sibTransId="{CAD32034-C755-41AE-A132-41BB1415E9BF}"/>
    <dgm:cxn modelId="{12431131-73D0-401D-8CFE-D737BF187687}" srcId="{FE5F180B-5438-4084-AA14-3971A0B0A654}" destId="{7747DF35-55CE-4B70-A2BB-3A3D07E95016}" srcOrd="4" destOrd="0" parTransId="{E3B9F8E5-2DCD-4C0B-B28B-C0D76CD32C4F}" sibTransId="{87C49A61-94BA-4D02-9777-A25A553ED865}"/>
    <dgm:cxn modelId="{4BC5D751-6401-4AB7-9BF7-7A40EF02B4FA}" srcId="{90AF4CEC-E3FC-4739-8070-04C141F927EA}" destId="{FE5F180B-5438-4084-AA14-3971A0B0A654}" srcOrd="1" destOrd="0" parTransId="{0B430205-D4EF-42D5-801C-6D5F0AD19167}" sibTransId="{A8622F06-8AC7-4CDB-A086-4A20936E350B}"/>
    <dgm:cxn modelId="{028CBD12-D842-4E7C-8F83-3A1DAED6EB69}" srcId="{FE5F180B-5438-4084-AA14-3971A0B0A654}" destId="{CBFA613C-30CE-40C6-9258-CFC7CB7B1D54}" srcOrd="2" destOrd="0" parTransId="{63A22E0C-139E-4935-B7C4-F39E0DCB4628}" sibTransId="{4211CE4B-A261-4054-A2B2-945F10EE0CBE}"/>
    <dgm:cxn modelId="{72E29A1B-4690-413F-8A77-6CC3227123DB}" srcId="{0041C604-8234-456F-A04A-A238DD92353C}" destId="{42F4B4B9-665E-4F5E-935C-4A05F95C2528}" srcOrd="3" destOrd="0" parTransId="{16182F04-8E7F-4FDA-8C36-4F58FC774E9D}" sibTransId="{602E8DC2-34DF-419C-BBD0-ED5F21DAAFA6}"/>
    <dgm:cxn modelId="{63D60079-5E2E-4469-854C-2A8B0BBE151F}" type="presOf" srcId="{C937B0A2-EB60-4D61-A113-98C06B1102E0}" destId="{FE548811-1E6A-4BFC-BB60-059D2058E701}" srcOrd="0" destOrd="0" presId="urn:microsoft.com/office/officeart/2005/8/layout/vList5"/>
    <dgm:cxn modelId="{CFCDEFA7-895F-436C-9DAB-BF7BE9A1CAB9}" srcId="{C937B0A2-EB60-4D61-A113-98C06B1102E0}" destId="{A46B09F5-9698-45E2-B3FF-CB162F3C23CF}" srcOrd="2" destOrd="0" parTransId="{29EB7EB1-212C-40F9-A95A-1F1670FD059F}" sibTransId="{EA856FBC-D584-4DB3-A695-2D6CECF81D34}"/>
    <dgm:cxn modelId="{C3E52E3F-1EC8-45CE-A22D-6E06BB6BD622}" type="presOf" srcId="{A46B09F5-9698-45E2-B3FF-CB162F3C23CF}" destId="{2F91AC34-8822-4FCC-A9C1-C6D122FC10A6}" srcOrd="0" destOrd="2" presId="urn:microsoft.com/office/officeart/2005/8/layout/vList5"/>
    <dgm:cxn modelId="{8CD47734-2E88-4E9D-B43C-AAE018E2424A}" type="presOf" srcId="{7747DF35-55CE-4B70-A2BB-3A3D07E95016}" destId="{C417C26E-AE93-4EF1-9FEC-21CD82B4F381}" srcOrd="0" destOrd="4" presId="urn:microsoft.com/office/officeart/2005/8/layout/vList5"/>
    <dgm:cxn modelId="{EE03298C-4555-4233-92DF-1B81E2707FC4}" type="presOf" srcId="{90AF4CEC-E3FC-4739-8070-04C141F927EA}" destId="{24B5D084-E7E3-410C-832A-C709F4D2B3E7}" srcOrd="0" destOrd="0" presId="urn:microsoft.com/office/officeart/2005/8/layout/vList5"/>
    <dgm:cxn modelId="{5C875CB5-E780-449D-9F02-E527975F5707}" srcId="{FE5F180B-5438-4084-AA14-3971A0B0A654}" destId="{C033BE66-54EB-4261-8B4B-4D8EDAF68592}" srcOrd="3" destOrd="0" parTransId="{E15F54AD-8343-40EE-A1DD-EE83C322ECD4}" sibTransId="{0F0B1755-7113-40E7-AA5E-0C1964F27ADE}"/>
    <dgm:cxn modelId="{1C9ECDBE-79A6-45F9-A3D3-345C16B24D3C}" type="presOf" srcId="{3FF79DB3-AF59-4C50-8958-C5724A2A1349}" destId="{2F91AC34-8822-4FCC-A9C1-C6D122FC10A6}" srcOrd="0" destOrd="3" presId="urn:microsoft.com/office/officeart/2005/8/layout/vList5"/>
    <dgm:cxn modelId="{881A8263-1B34-4FF8-A2F0-A5A88A9BBB7B}" type="presOf" srcId="{47954688-B433-4361-90B8-044D361B61F8}" destId="{2F91AC34-8822-4FCC-A9C1-C6D122FC10A6}" srcOrd="0" destOrd="1" presId="urn:microsoft.com/office/officeart/2005/8/layout/vList5"/>
    <dgm:cxn modelId="{A961CCE5-7861-4319-B94D-B92F7A1CD728}" srcId="{C937B0A2-EB60-4D61-A113-98C06B1102E0}" destId="{47954688-B433-4361-90B8-044D361B61F8}" srcOrd="1" destOrd="0" parTransId="{C7BDC9B2-2CB8-4D31-99BA-C7FA2A950A83}" sibTransId="{22AE7462-D695-4211-A78B-4C34A9530F4F}"/>
    <dgm:cxn modelId="{63037807-AB2A-4800-8BA2-743F412023DE}" type="presOf" srcId="{B1CB43DC-2C40-476F-B667-532739537D70}" destId="{F72B42E3-753D-496C-BD74-9A1900DE932C}" srcOrd="0" destOrd="1" presId="urn:microsoft.com/office/officeart/2005/8/layout/vList5"/>
    <dgm:cxn modelId="{91C379D4-29F6-4F93-93B3-DD8938623D7E}" srcId="{90AF4CEC-E3FC-4739-8070-04C141F927EA}" destId="{C937B0A2-EB60-4D61-A113-98C06B1102E0}" srcOrd="0" destOrd="0" parTransId="{4104C17E-F656-4220-B8C4-164F933EBA25}" sibTransId="{1470156C-4069-445E-B9AE-AE02CC4A0017}"/>
    <dgm:cxn modelId="{86BE8C61-A9AB-40C7-B7E2-3D92F2C6E790}" srcId="{C937B0A2-EB60-4D61-A113-98C06B1102E0}" destId="{503D4E71-BFE3-4C40-ABB4-10AB1AA5B0FD}" srcOrd="0" destOrd="0" parTransId="{5B467995-745D-477F-8842-AAF3A279FC96}" sibTransId="{16F80593-EE0A-4E1F-B17C-D776574F3331}"/>
    <dgm:cxn modelId="{59247A94-C33A-45A8-951B-77534AD637D8}" srcId="{C937B0A2-EB60-4D61-A113-98C06B1102E0}" destId="{3FF79DB3-AF59-4C50-8958-C5724A2A1349}" srcOrd="3" destOrd="0" parTransId="{3EB57455-4743-4DF1-BE98-920CF4160B1B}" sibTransId="{846ED7E1-3F3E-4233-9C53-DD5285A00904}"/>
    <dgm:cxn modelId="{8F87FD11-7F37-46EE-A62A-292850FE1075}" type="presOf" srcId="{94C543A2-83D8-41B8-BFD7-6589614AFCB4}" destId="{C417C26E-AE93-4EF1-9FEC-21CD82B4F381}" srcOrd="0" destOrd="0" presId="urn:microsoft.com/office/officeart/2005/8/layout/vList5"/>
    <dgm:cxn modelId="{83C4210C-517D-447A-AC8A-85B3DC0B72EC}" srcId="{FE5F180B-5438-4084-AA14-3971A0B0A654}" destId="{7D78F14E-2AF8-497C-85BB-28F700D760D3}" srcOrd="1" destOrd="0" parTransId="{D1CE2D41-CEFC-4D43-BD23-37FC9AC86CFF}" sibTransId="{403443EE-9057-430B-B867-085B7F193D96}"/>
    <dgm:cxn modelId="{18AEF48D-9566-49E0-8F76-5A6D28F932BF}" type="presOf" srcId="{42F4B4B9-665E-4F5E-935C-4A05F95C2528}" destId="{F72B42E3-753D-496C-BD74-9A1900DE932C}" srcOrd="0" destOrd="3" presId="urn:microsoft.com/office/officeart/2005/8/layout/vList5"/>
    <dgm:cxn modelId="{9658F29E-E8A3-4EE9-A301-DD54AD230A23}" type="presOf" srcId="{3E02A14E-6BED-4786-9199-746092B8BB50}" destId="{F72B42E3-753D-496C-BD74-9A1900DE932C}" srcOrd="0" destOrd="0" presId="urn:microsoft.com/office/officeart/2005/8/layout/vList5"/>
    <dgm:cxn modelId="{FBFC81AB-C5F9-4D32-A71A-2E14393E87C9}" srcId="{0041C604-8234-456F-A04A-A238DD92353C}" destId="{3E02A14E-6BED-4786-9199-746092B8BB50}" srcOrd="0" destOrd="0" parTransId="{BE42211C-2D42-4313-B36E-909209A8815A}" sibTransId="{02900B51-1BE0-4CFF-9668-3F9D6C58D8FD}"/>
    <dgm:cxn modelId="{8F8966BB-B329-4E0C-859F-E0ACD73C629C}" srcId="{0041C604-8234-456F-A04A-A238DD92353C}" destId="{C83DAB7A-3EC4-4273-9683-F15CAA61376A}" srcOrd="2" destOrd="0" parTransId="{3E92B0F5-9F66-4BCA-BFFF-24FB06C7B126}" sibTransId="{4F1B2C5A-07C5-4AAF-A0F7-80C6BAFD82EA}"/>
    <dgm:cxn modelId="{C7524514-36F5-4772-B7CC-4C5A0DD74685}" type="presOf" srcId="{C83DAB7A-3EC4-4273-9683-F15CAA61376A}" destId="{F72B42E3-753D-496C-BD74-9A1900DE932C}" srcOrd="0" destOrd="2" presId="urn:microsoft.com/office/officeart/2005/8/layout/vList5"/>
    <dgm:cxn modelId="{48A78681-D0AD-4227-BEE8-E9C953DA3781}" type="presOf" srcId="{CBFA613C-30CE-40C6-9258-CFC7CB7B1D54}" destId="{C417C26E-AE93-4EF1-9FEC-21CD82B4F381}" srcOrd="0" destOrd="2" presId="urn:microsoft.com/office/officeart/2005/8/layout/vList5"/>
    <dgm:cxn modelId="{B3B04E6B-D60A-4B16-A385-33835FB9DDF1}" type="presOf" srcId="{503D4E71-BFE3-4C40-ABB4-10AB1AA5B0FD}" destId="{2F91AC34-8822-4FCC-A9C1-C6D122FC10A6}" srcOrd="0" destOrd="0" presId="urn:microsoft.com/office/officeart/2005/8/layout/vList5"/>
    <dgm:cxn modelId="{02FD2F54-1032-43DA-BB11-815AF3DB8400}" srcId="{0041C604-8234-456F-A04A-A238DD92353C}" destId="{B1CB43DC-2C40-476F-B667-532739537D70}" srcOrd="1" destOrd="0" parTransId="{8C27A99C-BC8A-415D-9B64-CF8AEF5ABDAC}" sibTransId="{D95D7E8B-8C2F-4107-99D2-0A550DEC5B37}"/>
    <dgm:cxn modelId="{2C195712-7C4A-4979-BBB3-06FE11FEC502}" type="presParOf" srcId="{24B5D084-E7E3-410C-832A-C709F4D2B3E7}" destId="{0F7CBAE0-BA3F-429B-B28B-3415F3643236}" srcOrd="0" destOrd="0" presId="urn:microsoft.com/office/officeart/2005/8/layout/vList5"/>
    <dgm:cxn modelId="{68DABFBC-9590-4AA3-BC7C-341D5FDB4087}" type="presParOf" srcId="{0F7CBAE0-BA3F-429B-B28B-3415F3643236}" destId="{FE548811-1E6A-4BFC-BB60-059D2058E701}" srcOrd="0" destOrd="0" presId="urn:microsoft.com/office/officeart/2005/8/layout/vList5"/>
    <dgm:cxn modelId="{99700D44-2F44-45A7-ACF9-14331A004F2A}" type="presParOf" srcId="{0F7CBAE0-BA3F-429B-B28B-3415F3643236}" destId="{2F91AC34-8822-4FCC-A9C1-C6D122FC10A6}" srcOrd="1" destOrd="0" presId="urn:microsoft.com/office/officeart/2005/8/layout/vList5"/>
    <dgm:cxn modelId="{4AF2C92D-6800-4BBA-AC62-5CB5B9C68E2F}" type="presParOf" srcId="{24B5D084-E7E3-410C-832A-C709F4D2B3E7}" destId="{C8E091E5-97B6-4C6B-968A-E54E4D935ECE}" srcOrd="1" destOrd="0" presId="urn:microsoft.com/office/officeart/2005/8/layout/vList5"/>
    <dgm:cxn modelId="{4C841BFD-618F-4B6E-934E-0DC3BA7A6477}" type="presParOf" srcId="{24B5D084-E7E3-410C-832A-C709F4D2B3E7}" destId="{938AD0B1-B24F-4B0A-9CC8-A83393A45D45}" srcOrd="2" destOrd="0" presId="urn:microsoft.com/office/officeart/2005/8/layout/vList5"/>
    <dgm:cxn modelId="{6F31F8F2-34F7-4FF4-81E6-7332C9DF6B77}" type="presParOf" srcId="{938AD0B1-B24F-4B0A-9CC8-A83393A45D45}" destId="{7FC552D8-8E08-4CED-9D18-E6A90A429177}" srcOrd="0" destOrd="0" presId="urn:microsoft.com/office/officeart/2005/8/layout/vList5"/>
    <dgm:cxn modelId="{EDC7004E-CE79-4591-807C-4EBE056DD19C}" type="presParOf" srcId="{938AD0B1-B24F-4B0A-9CC8-A83393A45D45}" destId="{C417C26E-AE93-4EF1-9FEC-21CD82B4F381}" srcOrd="1" destOrd="0" presId="urn:microsoft.com/office/officeart/2005/8/layout/vList5"/>
    <dgm:cxn modelId="{70AA5B23-67AB-4059-8787-DAF3E6B17DAB}" type="presParOf" srcId="{24B5D084-E7E3-410C-832A-C709F4D2B3E7}" destId="{53D26327-AFEB-4250-BCC1-5F894BD2CAB2}" srcOrd="3" destOrd="0" presId="urn:microsoft.com/office/officeart/2005/8/layout/vList5"/>
    <dgm:cxn modelId="{18C57835-928D-464B-B854-B69FD338946A}" type="presParOf" srcId="{24B5D084-E7E3-410C-832A-C709F4D2B3E7}" destId="{0E21BD6A-876F-4126-B599-74B62AA47CFB}" srcOrd="4" destOrd="0" presId="urn:microsoft.com/office/officeart/2005/8/layout/vList5"/>
    <dgm:cxn modelId="{7611CE4B-C461-488E-BC0D-7BD0E51BC6EF}" type="presParOf" srcId="{0E21BD6A-876F-4126-B599-74B62AA47CFB}" destId="{8346A544-DA3D-4A2F-8B7A-351B48C26220}" srcOrd="0" destOrd="0" presId="urn:microsoft.com/office/officeart/2005/8/layout/vList5"/>
    <dgm:cxn modelId="{CC533E7F-E48F-481B-8CC7-F14E6ACFCB28}" type="presParOf" srcId="{0E21BD6A-876F-4126-B599-74B62AA47CFB}" destId="{F72B42E3-753D-496C-BD74-9A1900DE93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1AC34-8822-4FCC-A9C1-C6D122FC10A6}">
      <dsp:nvSpPr>
        <dsp:cNvPr id="0" name=""/>
        <dsp:cNvSpPr/>
      </dsp:nvSpPr>
      <dsp:spPr>
        <a:xfrm rot="5400000">
          <a:off x="2124528" y="-1507399"/>
          <a:ext cx="2310255" cy="5327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Иметь приказ руководителя или учредителя об открытии ВДЦ;</a:t>
          </a:r>
          <a:endParaRPr lang="ru-RU" sz="1400" kern="1200" dirty="0">
            <a:latin typeface="Bookman Old Style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Иметь приказ учреждения на базе, которого открыт ВДЦ (с указанием ответственного лица и контингента учащихся): </a:t>
          </a:r>
          <a:endParaRPr lang="ru-RU" sz="1400" kern="1200" dirty="0">
            <a:latin typeface="Bookman Old Style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Утвердить положение о деятельности временных досуговый центров (количество дней пребывания в ВДЦ, режим работы ВДЦ с конкретным указанием времени работы,  возрастная категория детей); </a:t>
          </a:r>
          <a:endParaRPr lang="ru-RU" sz="1400" kern="1200" dirty="0">
            <a:latin typeface="Bookman Old Style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Утвердить программу ВДЦ (с указанием профильного направления):</a:t>
          </a:r>
          <a:endParaRPr lang="ru-RU" sz="1400" kern="1200" dirty="0">
            <a:latin typeface="Bookman Old Style" pitchFamily="18" charset="0"/>
          </a:endParaRPr>
        </a:p>
      </dsp:txBody>
      <dsp:txXfrm rot="-5400000">
        <a:off x="615712" y="114194"/>
        <a:ext cx="5215111" cy="2084701"/>
      </dsp:txXfrm>
    </dsp:sp>
    <dsp:sp modelId="{FE548811-1E6A-4BFC-BB60-059D2058E701}">
      <dsp:nvSpPr>
        <dsp:cNvPr id="0" name=""/>
        <dsp:cNvSpPr/>
      </dsp:nvSpPr>
      <dsp:spPr>
        <a:xfrm>
          <a:off x="66" y="687906"/>
          <a:ext cx="614863" cy="939725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</a:t>
          </a:r>
          <a:endParaRPr lang="ru-RU" sz="3800" kern="1200" dirty="0"/>
        </a:p>
      </dsp:txBody>
      <dsp:txXfrm>
        <a:off x="30081" y="717921"/>
        <a:ext cx="554833" cy="879695"/>
      </dsp:txXfrm>
    </dsp:sp>
    <dsp:sp modelId="{C417C26E-AE93-4EF1-9FEC-21CD82B4F381}">
      <dsp:nvSpPr>
        <dsp:cNvPr id="0" name=""/>
        <dsp:cNvSpPr/>
      </dsp:nvSpPr>
      <dsp:spPr>
        <a:xfrm rot="5400000">
          <a:off x="2018798" y="1089939"/>
          <a:ext cx="2543498" cy="53061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Утвердить план воспитательных мероприятий ВДЦ:</a:t>
          </a:r>
          <a:endParaRPr lang="ru-RU" sz="1400" kern="1200" dirty="0">
            <a:latin typeface="Bookman Old Style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Фиксировать исполнение плана воспитательных мероприятий ВДЦ (справка о проведенном мероприятии, информация на сайт ВДЦ);</a:t>
          </a:r>
          <a:endParaRPr lang="ru-RU" sz="1400" kern="1200" dirty="0">
            <a:latin typeface="Bookman Old Style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Сформировать список детей (базу данных, с указанием социального статуса семьи),</a:t>
          </a:r>
          <a:endParaRPr lang="ru-RU" sz="1400" kern="1200" dirty="0">
            <a:latin typeface="Bookman Old Style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 В список детей ВДЦ включать по заявлению  родителей (законных представителей;</a:t>
          </a:r>
          <a:endParaRPr lang="ru-RU" sz="1400" kern="1200" dirty="0">
            <a:latin typeface="Bookman Old Style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Ежедневно вести журнал посещаемости детей (табель ежедневного учета);</a:t>
          </a:r>
          <a:endParaRPr lang="ru-RU" sz="1400" kern="1200" dirty="0">
            <a:latin typeface="Bookman Old Style" pitchFamily="18" charset="0"/>
          </a:endParaRPr>
        </a:p>
      </dsp:txBody>
      <dsp:txXfrm rot="-5400000">
        <a:off x="637496" y="2595405"/>
        <a:ext cx="5181940" cy="2295172"/>
      </dsp:txXfrm>
    </dsp:sp>
    <dsp:sp modelId="{7FC552D8-8E08-4CED-9D18-E6A90A429177}">
      <dsp:nvSpPr>
        <dsp:cNvPr id="0" name=""/>
        <dsp:cNvSpPr/>
      </dsp:nvSpPr>
      <dsp:spPr>
        <a:xfrm>
          <a:off x="66" y="3275837"/>
          <a:ext cx="615697" cy="906399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</a:t>
          </a:r>
          <a:endParaRPr lang="ru-RU" sz="3800" kern="1200" dirty="0"/>
        </a:p>
      </dsp:txBody>
      <dsp:txXfrm>
        <a:off x="30122" y="3305893"/>
        <a:ext cx="555585" cy="846287"/>
      </dsp:txXfrm>
    </dsp:sp>
    <dsp:sp modelId="{F72B42E3-753D-496C-BD74-9A1900DE932C}">
      <dsp:nvSpPr>
        <dsp:cNvPr id="0" name=""/>
        <dsp:cNvSpPr/>
      </dsp:nvSpPr>
      <dsp:spPr>
        <a:xfrm rot="5400000">
          <a:off x="2118455" y="3632930"/>
          <a:ext cx="2310255" cy="53400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Иметь документацию по охране труда: журнал инструктажа по охране труда  с ознакомлением  сотрудников ВДЦ;</a:t>
          </a:r>
          <a:endParaRPr lang="ru-RU" sz="1400" kern="1200" dirty="0">
            <a:latin typeface="Bookman Old Styl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Иметь пакет инструкций по безопасности детей во время нахождения в ВДЦ с журналами, где подписываются  дети;</a:t>
          </a:r>
          <a:endParaRPr lang="ru-RU" sz="1400" kern="1200" dirty="0">
            <a:latin typeface="Bookman Old Styl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Вести учет охвата детей, состоящих на различных видах учетах (списки, план работы с детьми)</a:t>
          </a:r>
          <a:endParaRPr lang="ru-RU" sz="1400" kern="1200" dirty="0">
            <a:latin typeface="Bookman Old Styl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Bookman Old Style" pitchFamily="18" charset="0"/>
            </a:rPr>
            <a:t>Оформить  информационный уголок для родителей</a:t>
          </a:r>
          <a:endParaRPr lang="ru-RU" sz="1400" kern="1200" dirty="0">
            <a:latin typeface="Bookman Old Style" pitchFamily="18" charset="0"/>
          </a:endParaRPr>
        </a:p>
      </dsp:txBody>
      <dsp:txXfrm rot="-5400000">
        <a:off x="603566" y="5260597"/>
        <a:ext cx="5227257" cy="2084701"/>
      </dsp:txXfrm>
    </dsp:sp>
    <dsp:sp modelId="{8346A544-DA3D-4A2F-8B7A-351B48C26220}">
      <dsp:nvSpPr>
        <dsp:cNvPr id="0" name=""/>
        <dsp:cNvSpPr/>
      </dsp:nvSpPr>
      <dsp:spPr>
        <a:xfrm>
          <a:off x="66" y="5895014"/>
          <a:ext cx="603433" cy="810581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3</a:t>
          </a:r>
          <a:endParaRPr lang="ru-RU" sz="3800" kern="1200" dirty="0"/>
        </a:p>
      </dsp:txBody>
      <dsp:txXfrm>
        <a:off x="29523" y="5924471"/>
        <a:ext cx="544519" cy="751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F373DF09-8CB1-5F5C-7535-2AAD559C0E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538400BC-A47E-69AC-74A6-DC5927FA9D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="" xmlns:a16="http://schemas.microsoft.com/office/drawing/2014/main" id="{E9E55AFD-CB31-0C8B-3D70-5C3F852E04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8363" y="746125"/>
            <a:ext cx="258127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="" xmlns:a16="http://schemas.microsoft.com/office/drawing/2014/main" id="{A045B687-36FA-5A20-3C59-5F20024BC5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="" xmlns:a16="http://schemas.microsoft.com/office/drawing/2014/main" id="{1DB236F4-50EC-798F-D0D4-8EE94F94B1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>
            <a:extLst>
              <a:ext uri="{FF2B5EF4-FFF2-40B4-BE49-F238E27FC236}">
                <a16:creationId xmlns="" xmlns:a16="http://schemas.microsoft.com/office/drawing/2014/main" id="{2B14ED1E-4D05-7FF6-75A4-086D6CDCE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9702EE-4F2F-4A01-9341-3368A6EBD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473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="" xmlns:a16="http://schemas.microsoft.com/office/drawing/2014/main" id="{4644DB91-B69D-A8ED-5786-3C287B4E6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D1C1A2-3E8E-4E04-A266-88940773D095}" type="slidenum">
              <a:rPr lang="en-US" altLang="ru-RU" sz="1200"/>
              <a:pPr/>
              <a:t>1</a:t>
            </a:fld>
            <a:endParaRPr lang="en-US" altLang="ru-RU" sz="1200"/>
          </a:p>
        </p:txBody>
      </p:sp>
      <p:sp>
        <p:nvSpPr>
          <p:cNvPr id="7171" name="Rectangle 2">
            <a:extLst>
              <a:ext uri="{FF2B5EF4-FFF2-40B4-BE49-F238E27FC236}">
                <a16:creationId xmlns="" xmlns:a16="http://schemas.microsoft.com/office/drawing/2014/main" id="{D8C76AF1-4C14-F253-D6B2-E74508680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8363" y="746125"/>
            <a:ext cx="2581275" cy="3730625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="" xmlns:a16="http://schemas.microsoft.com/office/drawing/2014/main" id="{5D18FAB5-601D-E3FA-D7AD-597F1EEFC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2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/>
          </a:p>
        </p:txBody>
      </p:sp>
      <p:sp>
        <p:nvSpPr>
          <p:cNvPr id="13" name="Rectangle 12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4" name="Oval 13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7" y="7298126"/>
            <a:ext cx="4227757" cy="1274172"/>
          </a:xfrm>
        </p:spPr>
        <p:txBody>
          <a:bodyPr>
            <a:normAutofit/>
          </a:bodyPr>
          <a:lstStyle>
            <a:lvl1pPr marL="0" indent="0" algn="l">
              <a:buNone/>
              <a:defRPr sz="3178">
                <a:solidFill>
                  <a:schemeClr val="tx2"/>
                </a:solidFill>
              </a:defRPr>
            </a:lvl1pPr>
            <a:lvl2pPr marL="66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F05256-B8F5-48F2-AAAC-05C80D17CEE0}" type="datetimeFigureOut">
              <a:rPr lang="en-US" smtClean="0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8C57-D2DE-4B9A-BD7C-457E6B846AA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7" y="4524420"/>
            <a:ext cx="5381513" cy="2590130"/>
          </a:xfrm>
          <a:effectLst/>
        </p:spPr>
        <p:txBody>
          <a:bodyPr>
            <a:noAutofit/>
          </a:bodyPr>
          <a:lstStyle>
            <a:lvl1pPr marL="924532" indent="-660380" algn="l">
              <a:defRPr sz="7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1056639"/>
            <a:ext cx="4800600" cy="5019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54AFB-353D-4317-AB78-66BA0D09EA26}" type="datetimeFigureOut">
              <a:rPr lang="en-US" smtClean="0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286B-A7E1-4C23-AEFD-5D88E5AB79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43863"/>
            <a:ext cx="1543050" cy="7566490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6" y="1056644"/>
            <a:ext cx="3621965" cy="70701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00441-7EC3-4416-91EC-B687DBA009F1}" type="datetimeFigureOut">
              <a:rPr lang="en-US" smtClean="0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C57F-77FA-47E4-BDAD-085E581735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EE4AC-F7D4-4C21-8254-0F74D7E1A21E}" type="datetimeFigureOut">
              <a:rPr lang="en-US" smtClean="0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254-FE3A-422A-A1B5-0D766F8C7F4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1056640"/>
            <a:ext cx="4800600" cy="5019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/>
          </a:p>
        </p:txBody>
      </p:sp>
      <p:sp>
        <p:nvSpPr>
          <p:cNvPr id="9" name="Rectangle 8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7" y="3138269"/>
            <a:ext cx="4475000" cy="3500389"/>
          </a:xfrm>
          <a:effectLst/>
        </p:spPr>
        <p:txBody>
          <a:bodyPr anchor="b"/>
          <a:lstStyle>
            <a:lvl1pPr algn="r">
              <a:defRPr sz="6644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9" y="6655293"/>
            <a:ext cx="4477871" cy="1206776"/>
          </a:xfrm>
        </p:spPr>
        <p:txBody>
          <a:bodyPr anchor="t"/>
          <a:lstStyle>
            <a:lvl1pPr marL="0" indent="0" algn="r">
              <a:buNone/>
              <a:defRPr sz="2889">
                <a:solidFill>
                  <a:schemeClr val="tx2"/>
                </a:solidFill>
              </a:defRPr>
            </a:lvl1pPr>
            <a:lvl2pPr marL="6603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07EA0-7969-4272-AC86-AFEDE703B7CE}" type="datetimeFigureOut">
              <a:rPr lang="en-US" smtClean="0"/>
              <a:pPr>
                <a:defRPr/>
              </a:pPr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23B59-46E5-437F-A911-D1CEEF5061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6036C-2A8B-4E0D-B3AF-B1557D367ECC}" type="datetimeFigureOut">
              <a:rPr lang="en-US" smtClean="0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3D93-E8FE-46FD-BAD9-28CA43248AC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1056639"/>
            <a:ext cx="2510028" cy="5019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1056640"/>
            <a:ext cx="2510028" cy="5019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67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2022695"/>
            <a:ext cx="2510028" cy="39624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11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1056640"/>
            <a:ext cx="2510028" cy="92410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67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marL="0" lvl="0" indent="0" algn="ctr" defTabSz="1320759" rtl="0" eaLnBrk="1" latinLnBrk="0" hangingPunct="1">
              <a:spcBef>
                <a:spcPct val="20000"/>
              </a:spcBef>
              <a:spcAft>
                <a:spcPts val="433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020824"/>
            <a:ext cx="2510028" cy="39624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11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812B6-7609-4E0C-9CA6-FAAFA0271626}" type="datetimeFigureOut">
              <a:rPr lang="en-US" smtClean="0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7FF0E-31C4-45ED-9B7A-AB482F622E7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6741A-7682-4270-B8AA-A8680254D108}" type="datetimeFigureOut">
              <a:rPr lang="en-US" smtClean="0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8BD8-8A3F-4C0D-843C-82A5B927F7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4AA56-F107-42E4-94A8-D71F494B885F}" type="datetimeFigureOut">
              <a:rPr lang="en-US" smtClean="0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CFE8-47EF-40D7-AA40-768A37D4F4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3191938"/>
            <a:ext cx="2727064" cy="1817823"/>
          </a:xfrm>
          <a:effectLst/>
        </p:spPr>
        <p:txBody>
          <a:bodyPr anchor="b">
            <a:noAutofit/>
          </a:bodyPr>
          <a:lstStyle>
            <a:lvl1pPr marL="330190" indent="-330190" algn="l">
              <a:defRPr sz="4044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8" y="1056640"/>
            <a:ext cx="3012814" cy="7070166"/>
          </a:xfrm>
        </p:spPr>
        <p:txBody>
          <a:bodyPr anchor="ctr"/>
          <a:lstStyle>
            <a:lvl1pPr>
              <a:defRPr sz="3178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022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5" y="5052381"/>
            <a:ext cx="2541495" cy="3090415"/>
          </a:xfrm>
        </p:spPr>
        <p:txBody>
          <a:bodyPr/>
          <a:lstStyle>
            <a:lvl1pPr marL="0" indent="0">
              <a:buNone/>
              <a:defRPr sz="2022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6C64-A79F-4A57-8D3D-CDFD9C44EDDF}" type="datetimeFigureOut">
              <a:rPr lang="en-US" smtClean="0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769AC-DD1A-40AE-9CAB-53734821F88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85551"/>
            <a:ext cx="6858000" cy="432044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5855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/>
          </a:p>
        </p:txBody>
      </p:sp>
      <p:sp>
        <p:nvSpPr>
          <p:cNvPr id="10" name="Rectangle 9"/>
          <p:cNvSpPr/>
          <p:nvPr/>
        </p:nvSpPr>
        <p:spPr>
          <a:xfrm>
            <a:off x="0" y="383111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1" name="Oval 10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651000"/>
            <a:ext cx="3086100" cy="451794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889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6" y="1459591"/>
            <a:ext cx="2770585" cy="3124362"/>
          </a:xfrm>
        </p:spPr>
        <p:txBody>
          <a:bodyPr anchor="b"/>
          <a:lstStyle>
            <a:lvl1pPr marL="264152" indent="-264152">
              <a:buFont typeface="Georgia" pitchFamily="18" charset="0"/>
              <a:buChar char="*"/>
              <a:defRPr sz="2311"/>
            </a:lvl1pPr>
            <a:lvl2pPr marL="660380" indent="0">
              <a:buNone/>
              <a:defRPr sz="1733"/>
            </a:lvl2pPr>
            <a:lvl3pPr marL="1320759" indent="0">
              <a:buNone/>
              <a:defRPr sz="1444"/>
            </a:lvl3pPr>
            <a:lvl4pPr marL="1981139" indent="0">
              <a:buNone/>
              <a:defRPr sz="1300"/>
            </a:lvl4pPr>
            <a:lvl5pPr marL="2641519" indent="0">
              <a:buNone/>
              <a:defRPr sz="1300"/>
            </a:lvl5pPr>
            <a:lvl6pPr marL="3301898" indent="0">
              <a:buNone/>
              <a:defRPr sz="1300"/>
            </a:lvl6pPr>
            <a:lvl7pPr marL="3962278" indent="0">
              <a:buNone/>
              <a:defRPr sz="1300"/>
            </a:lvl7pPr>
            <a:lvl8pPr marL="4622658" indent="0">
              <a:buNone/>
              <a:defRPr sz="1300"/>
            </a:lvl8pPr>
            <a:lvl9pPr marL="5283037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2ABEA-945B-4C98-81AF-C05567ED4BD2}" type="datetimeFigureOut">
              <a:rPr lang="en-US" smtClean="0"/>
              <a:pPr>
                <a:defRPr/>
              </a:pPr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7CD96-AF7B-4FA1-9A86-092BAA4609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6448608"/>
            <a:ext cx="4787654" cy="1651000"/>
          </a:xfrm>
        </p:spPr>
        <p:txBody>
          <a:bodyPr anchor="b">
            <a:noAutofit/>
          </a:bodyPr>
          <a:lstStyle>
            <a:lvl1pPr algn="l">
              <a:defRPr sz="6644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374467"/>
            <a:ext cx="6858000" cy="253153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737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 dirty="0"/>
          </a:p>
        </p:txBody>
      </p:sp>
      <p:sp>
        <p:nvSpPr>
          <p:cNvPr id="9" name="Rectangle 8"/>
          <p:cNvSpPr/>
          <p:nvPr/>
        </p:nvSpPr>
        <p:spPr>
          <a:xfrm>
            <a:off x="0" y="5443106"/>
            <a:ext cx="6858000" cy="3302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10" name="Oval 9"/>
          <p:cNvSpPr/>
          <p:nvPr/>
        </p:nvSpPr>
        <p:spPr>
          <a:xfrm>
            <a:off x="0" y="2311400"/>
            <a:ext cx="6858000" cy="73744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67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8" y="6315354"/>
            <a:ext cx="4884383" cy="1651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057709"/>
            <a:ext cx="4800600" cy="501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915405"/>
            <a:ext cx="18859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7423FDA-4EE1-4825-B2DB-16F410F42D0A}" type="datetimeFigureOut">
              <a:rPr lang="en-US" smtClean="0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1" y="8915405"/>
            <a:ext cx="251460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89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915405"/>
            <a:ext cx="13716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B6E75D-C2C4-4A0C-8FDA-B237D9E136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marL="462266" indent="-462266" algn="r" defTabSz="1320759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644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0190" indent="-264152" algn="l" defTabSz="1320759" rtl="0" eaLnBrk="1" latinLnBrk="0" hangingPunct="1">
        <a:spcBef>
          <a:spcPct val="20000"/>
        </a:spcBef>
        <a:spcAft>
          <a:spcPts val="4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7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92456" indent="-264152" algn="l" defTabSz="1320759" rtl="0" eaLnBrk="1" latinLnBrk="0" hangingPunct="1">
        <a:spcBef>
          <a:spcPct val="20000"/>
        </a:spcBef>
        <a:spcAft>
          <a:spcPts val="4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8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88683" indent="-264152" algn="l" defTabSz="1320759" rtl="0" eaLnBrk="1" latinLnBrk="0" hangingPunct="1">
        <a:spcBef>
          <a:spcPct val="20000"/>
        </a:spcBef>
        <a:spcAft>
          <a:spcPts val="4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84911" indent="-264152" algn="l" defTabSz="1320759" rtl="0" eaLnBrk="1" latinLnBrk="0" hangingPunct="1">
        <a:spcBef>
          <a:spcPct val="20000"/>
        </a:spcBef>
        <a:spcAft>
          <a:spcPts val="4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1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07554" indent="-264152" algn="l" defTabSz="1320759" rtl="0" eaLnBrk="1" latinLnBrk="0" hangingPunct="1">
        <a:spcBef>
          <a:spcPct val="20000"/>
        </a:spcBef>
        <a:spcAft>
          <a:spcPts val="4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03782" indent="-264152" algn="l" defTabSz="1320759" rtl="0" eaLnBrk="1" latinLnBrk="0" hangingPunct="1">
        <a:spcBef>
          <a:spcPct val="20000"/>
        </a:spcBef>
        <a:spcAft>
          <a:spcPts val="4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39633" indent="-264152" algn="l" defTabSz="1320759" rtl="0" eaLnBrk="1" latinLnBrk="0" hangingPunct="1">
        <a:spcBef>
          <a:spcPct val="20000"/>
        </a:spcBef>
        <a:spcAft>
          <a:spcPts val="4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301898" indent="-264152" algn="l" defTabSz="1320759" rtl="0" eaLnBrk="1" latinLnBrk="0" hangingPunct="1">
        <a:spcBef>
          <a:spcPct val="20000"/>
        </a:spcBef>
        <a:spcAft>
          <a:spcPts val="4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737749" indent="-264152" algn="l" defTabSz="1320759" rtl="0" eaLnBrk="1" latinLnBrk="0" hangingPunct="1">
        <a:spcBef>
          <a:spcPct val="20000"/>
        </a:spcBef>
        <a:spcAft>
          <a:spcPts val="4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8FBF11B-CEFB-118C-9B09-127F32FFD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050" name="Rectangle 5">
            <a:extLst>
              <a:ext uri="{FF2B5EF4-FFF2-40B4-BE49-F238E27FC236}">
                <a16:creationId xmlns="" xmlns:a16="http://schemas.microsoft.com/office/drawing/2014/main" id="{D0DC575A-2F09-4D0A-D459-12504FFBB4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652" y="2867639"/>
            <a:ext cx="6096000" cy="2675466"/>
          </a:xfrm>
        </p:spPr>
        <p:txBody>
          <a:bodyPr/>
          <a:lstStyle/>
          <a:p>
            <a:pPr marL="264152" indent="0" algn="ctr">
              <a:buNone/>
              <a:defRPr/>
            </a:pP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кейс </a:t>
            </a:r>
            <a:b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временных досуговых центров для несовершеннолетних на территории Республики Тыва</a:t>
            </a:r>
            <a:r>
              <a:rPr lang="ru-RU" sz="1600" dirty="0">
                <a:solidFill>
                  <a:srgbClr val="006600"/>
                </a:solidFill>
                <a:latin typeface="Bookman Old Style" pitchFamily="18" charset="0"/>
              </a:rPr>
              <a:t/>
            </a:r>
            <a:br>
              <a:rPr lang="ru-RU" sz="1600" dirty="0">
                <a:solidFill>
                  <a:srgbClr val="006600"/>
                </a:solidFill>
                <a:latin typeface="Bookman Old Style" pitchFamily="18" charset="0"/>
              </a:rPr>
            </a:br>
            <a:r>
              <a:rPr lang="ru-RU" sz="1600" dirty="0">
                <a:solidFill>
                  <a:srgbClr val="006600"/>
                </a:solidFill>
                <a:latin typeface="Bookman Old Style" pitchFamily="18" charset="0"/>
              </a:rPr>
              <a:t>   </a:t>
            </a:r>
            <a:endParaRPr lang="ru-RU" sz="3600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4333" y="6858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Республики Тыва</a:t>
            </a:r>
            <a:endParaRPr lang="ru-RU" sz="1800" dirty="0"/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59B03539-22B7-AA57-9E36-B95BEABF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700628"/>
            <a:ext cx="5948660" cy="42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80D817D9-475E-0117-B5BB-8B004BF7B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48" b="99045" l="239" r="97375">
                        <a14:foregroundMark x1="50119" y1="6444" x2="45346" y2="94033"/>
                        <a14:foregroundMark x1="65632" y1="22673" x2="66587" y2="84010"/>
                        <a14:foregroundMark x1="84964" y1="38186" x2="83294" y2="67780"/>
                        <a14:foregroundMark x1="90453" y1="43675" x2="90453" y2="31026"/>
                        <a14:foregroundMark x1="90453" y1="31026" x2="80907" y2="15752"/>
                        <a14:foregroundMark x1="57757" y1="7399" x2="30310" y2="10979"/>
                        <a14:foregroundMark x1="22196" y1="15752" x2="14320" y2="49403"/>
                        <a14:foregroundMark x1="14320" y1="49403" x2="12649" y2="52267"/>
                        <a14:foregroundMark x1="20286" y1="55131" x2="15990" y2="78043"/>
                        <a14:foregroundMark x1="24582" y1="78759" x2="36277" y2="88544"/>
                        <a14:foregroundMark x1="36277" y1="88544" x2="41289" y2="90453"/>
                        <a14:foregroundMark x1="65394" y1="87112" x2="56325" y2="90453"/>
                        <a14:foregroundMark x1="56325" y1="90453" x2="56086" y2="90453"/>
                        <a14:foregroundMark x1="37709" y1="23150" x2="66110" y2="41766"/>
                        <a14:foregroundMark x1="58950" y1="48210" x2="35561" y2="47971"/>
                        <a14:foregroundMark x1="35561" y1="47971" x2="31265" y2="46301"/>
                        <a14:foregroundMark x1="54654" y1="38425" x2="58234" y2="61337"/>
                        <a14:foregroundMark x1="74702" y1="34368" x2="81623" y2="58234"/>
                        <a14:foregroundMark x1="89021" y1="55609" x2="87828" y2="66348"/>
                        <a14:foregroundMark x1="87828" y1="66348" x2="84010" y2="72315"/>
                        <a14:foregroundMark x1="82339" y1="75179" x2="75895" y2="80191"/>
                        <a14:foregroundMark x1="72076" y1="84964" x2="59905" y2="90215"/>
                        <a14:foregroundMark x1="59905" y1="90215" x2="54654" y2="90692"/>
                        <a14:foregroundMark x1="53938" y1="84248" x2="48926" y2="86635"/>
                        <a14:foregroundMark x1="36993" y1="74224" x2="24582" y2="77327"/>
                        <a14:foregroundMark x1="15752" y1="78998" x2="21957" y2="86874"/>
                        <a14:foregroundMark x1="21957" y1="86874" x2="31265" y2="91408"/>
                        <a14:foregroundMark x1="37947" y1="94272" x2="53222" y2="96659"/>
                        <a14:foregroundMark x1="58473" y1="95943" x2="70167" y2="93079"/>
                        <a14:foregroundMark x1="70167" y1="93079" x2="76611" y2="88067"/>
                        <a14:foregroundMark x1="88783" y1="75179" x2="81384" y2="83532"/>
                        <a14:foregroundMark x1="94272" y1="61337" x2="92363" y2="67542"/>
                        <a14:foregroundMark x1="97375" y1="47494" x2="96420" y2="55370"/>
                        <a14:foregroundMark x1="95227" y1="40095" x2="95943" y2="45585"/>
                        <a14:foregroundMark x1="92363" y1="27685" x2="89737" y2="24582"/>
                        <a14:foregroundMark x1="78043" y1="16706" x2="67780" y2="9069"/>
                        <a14:foregroundMark x1="62053" y1="5967" x2="49881" y2="4535"/>
                        <a14:foregroundMark x1="44630" y1="3819" x2="31981" y2="7399"/>
                        <a14:foregroundMark x1="24821" y1="11933" x2="18616" y2="16706"/>
                        <a14:foregroundMark x1="34129" y1="12411" x2="25060" y2="17184"/>
                        <a14:foregroundMark x1="25060" y1="17184" x2="25060" y2="17184"/>
                        <a14:foregroundMark x1="16468" y1="25060" x2="9069" y2="41766"/>
                        <a14:foregroundMark x1="5728" y1="38902" x2="5251" y2="49881"/>
                        <a14:foregroundMark x1="4296" y1="57279" x2="7399" y2="66826"/>
                        <a14:foregroundMark x1="7399" y1="66826" x2="7637" y2="67064"/>
                        <a14:foregroundMark x1="8592" y1="76372" x2="9308" y2="75895"/>
                        <a14:foregroundMark x1="3341" y1="66110" x2="5489" y2="67780"/>
                        <a14:foregroundMark x1="6205" y1="31265" x2="12888" y2="36277"/>
                        <a14:foregroundMark x1="13365" y1="21480" x2="17900" y2="26969"/>
                        <a14:foregroundMark x1="17661" y1="12649" x2="17422" y2="16229"/>
                        <a14:foregroundMark x1="37709" y1="2148" x2="37470" y2="3103"/>
                        <a14:foregroundMark x1="38186" y1="82816" x2="35084" y2="83055"/>
                        <a14:foregroundMark x1="65394" y1="83294" x2="61098" y2="83294"/>
                        <a14:foregroundMark x1="30310" y1="58711" x2="31504" y2="69451"/>
                        <a14:foregroundMark x1="477" y1="48926" x2="1909" y2="49165"/>
                        <a14:foregroundMark x1="15752" y1="85680" x2="16945" y2="84964"/>
                        <a14:foregroundMark x1="21002" y1="89976" x2="21718" y2="89737"/>
                        <a14:foregroundMark x1="29594" y1="94988" x2="29594" y2="94988"/>
                        <a14:foregroundMark x1="38663" y1="98091" x2="38663" y2="98091"/>
                        <a14:foregroundMark x1="43198" y1="99045" x2="43198" y2="99045"/>
                        <a14:foregroundMark x1="48210" y1="99045" x2="48210" y2="99045"/>
                        <a14:foregroundMark x1="88544" y1="80907" x2="88305" y2="80907"/>
                        <a14:backgroundMark x1="13126" y1="6683" x2="6444" y2="14320"/>
                        <a14:backgroundMark x1="6444" y1="14320" x2="5489" y2="14797"/>
                        <a14:backgroundMark x1="81146" y1="2387" x2="89499" y2="11695"/>
                        <a14:backgroundMark x1="89499" y1="11695" x2="90692" y2="12411"/>
                        <a14:backgroundMark x1="4535" y1="81862" x2="6683" y2="87112"/>
                        <a14:backgroundMark x1="98329" y1="84010" x2="94272" y2="90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2" y="129853"/>
            <a:ext cx="1428258" cy="14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93649" y="330200"/>
            <a:ext cx="6511952" cy="1320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490182" algn="l"/>
              </a:tabLst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Примерный режим дня работы временных досуговых центров для несовершеннолетних Республики Тыва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E3E5883D-531D-4A26-C14B-06D825E0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2" y="1828800"/>
            <a:ext cx="6520419" cy="79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193649" y="2819400"/>
            <a:ext cx="6346261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32080" tIns="66040" rIns="132080" bIns="6604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89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ПРИМЕРНЫЙ </a:t>
            </a:r>
            <a:r>
              <a:rPr lang="en-US" sz="2889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РЕЖИМ </a:t>
            </a:r>
            <a:r>
              <a:rPr lang="en-US" sz="2889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ДНЯ</a:t>
            </a:r>
            <a:endParaRPr lang="ru-RU" sz="2889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89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указать конкретно время ВДЦ ваше время)</a:t>
            </a:r>
            <a:endParaRPr lang="ru-RU" sz="1589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68474"/>
              </p:ext>
            </p:extLst>
          </p:nvPr>
        </p:nvGraphicFramePr>
        <p:xfrm>
          <a:off x="1034462" y="4512734"/>
          <a:ext cx="4909138" cy="3253339"/>
        </p:xfrm>
        <a:graphic>
          <a:graphicData uri="http://schemas.openxmlformats.org/drawingml/2006/table">
            <a:tbl>
              <a:tblPr firstRow="1" firstCol="1" bandRow="1"/>
              <a:tblGrid>
                <a:gridCol w="4909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4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режима дня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детей, организационный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 </a:t>
                      </a:r>
                      <a:r>
                        <a:rPr lang="ru-RU" sz="23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____ по ____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2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ВДЦ по отдельному плану: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 по интересам, интеллектуальные игры, спортивный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 </a:t>
                      </a:r>
                      <a:r>
                        <a:rPr lang="ru-RU" sz="23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с____ по _____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9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Организованная отправка домой </a:t>
                      </a:r>
                      <a:endParaRPr lang="ru-RU" sz="2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___   по _____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44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605867" y="10456333"/>
            <a:ext cx="16179800" cy="8805333"/>
          </a:xfrm>
        </p:spPr>
        <p:txBody>
          <a:bodyPr>
            <a:normAutofit/>
          </a:bodyPr>
          <a:lstStyle/>
          <a:p>
            <a:pPr marL="66038" indent="0" algn="just">
              <a:buNone/>
            </a:pPr>
            <a:r>
              <a:rPr lang="ru-RU" sz="46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9" y="330200"/>
            <a:ext cx="6400801" cy="8805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представлении отчетности по итогам деятельности ВДЦ</a:t>
            </a:r>
          </a:p>
          <a:p>
            <a:pPr algn="ctr"/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2176B1-667A-F63A-A52B-350BA7DB3F35}"/>
              </a:ext>
            </a:extLst>
          </p:cNvPr>
          <p:cNvSpPr txBox="1"/>
          <p:nvPr/>
        </p:nvSpPr>
        <p:spPr>
          <a:xfrm>
            <a:off x="381001" y="1684518"/>
            <a:ext cx="624839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03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итогам функционирования временных досуговых центров руководители учреждений должны предоставить:</a:t>
            </a:r>
          </a:p>
          <a:p>
            <a:pPr marL="66038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представить за день после завершения функционирования ВДЦ информацию с охватом несовершеннолетних в отдел воспитания ГБОУ ДО РТ «Республиканский центр развития дополнительного образования» Минобразования РТ на электронный адрес vospit2021@bk.ru, тел.: +7 (39422)23536, 29249;</a:t>
            </a:r>
          </a:p>
          <a:p>
            <a:pPr marL="66038"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при выставлении инфоповодов в соцсетях и на сайтах использовать единый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хэштег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#ВДЦ17.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1413CD-5B16-A51A-609E-48CC4FA3893A}"/>
              </a:ext>
            </a:extLst>
          </p:cNvPr>
          <p:cNvSpPr txBox="1"/>
          <p:nvPr/>
        </p:nvSpPr>
        <p:spPr>
          <a:xfrm>
            <a:off x="304799" y="6415711"/>
            <a:ext cx="624839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ВОСПИТАНИЯ И ДОПОЛНИТЕЛЬНОГО ОБРАЗОВАНИЯ МИНИСТЕРТСВА ОБРАЗОВАНИЯ РЕСПУБЛИКИ ТЫВА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667000, г. Кызыл, ул. Ленина, д. 39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+7(394-22)61949, 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vospitotdel17@mail.ru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ГБОУДО РТ «РЕСПУБЛИКАНСКИЙ ЦЕНТР РАЗВИТИЯ ДОПОЛНИТЕЛЬНОГО ОБРАЗОВАНИЯ»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667011, г. Кызыл, ул. Московская, д.44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+7(394-22)23536, 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vospit2021@bk.ru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3372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DFD9661-D0E9-2CC2-0BB5-C3BE09072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81000" y="533400"/>
            <a:ext cx="6096000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обеспечение:</a:t>
            </a:r>
          </a:p>
          <a:p>
            <a:pPr algn="ctr"/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2032000"/>
            <a:ext cx="6400801" cy="3352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Республики Тыва от 24 ноября 2022 г. № 589-р «Об организации деятельности временных досуговых центров для несовершеннолетних в период каникул в Республике Тыва».</a:t>
            </a:r>
          </a:p>
          <a:p>
            <a:pPr algn="ctr"/>
            <a:endParaRPr lang="ru-RU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80DF25CC-077E-798C-AEBC-8BBEDF64B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468" y="6477000"/>
            <a:ext cx="4191000" cy="32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9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605867" y="10456333"/>
            <a:ext cx="16179800" cy="8805333"/>
          </a:xfrm>
        </p:spPr>
        <p:txBody>
          <a:bodyPr>
            <a:normAutofit/>
          </a:bodyPr>
          <a:lstStyle/>
          <a:p>
            <a:pPr marL="66038" indent="0" algn="just">
              <a:buNone/>
            </a:pPr>
            <a:r>
              <a:rPr lang="ru-RU" sz="46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9" y="330200"/>
            <a:ext cx="6400801" cy="88053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pPr algn="ctr"/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E7F649-29B9-5B92-FE9C-86FA49FD20FF}"/>
              </a:ext>
            </a:extLst>
          </p:cNvPr>
          <p:cNvSpPr txBox="1"/>
          <p:nvPr/>
        </p:nvSpPr>
        <p:spPr>
          <a:xfrm>
            <a:off x="228600" y="1676400"/>
            <a:ext cx="6400800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038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Временные досуговые центры организуются для несовершеннолетних в возрасте от 7 до 17 лет в период каникул на территории Республики Тыва для проведения досуговых мероприятий, направленных на занятость несовершеннолетних в период каникул. </a:t>
            </a:r>
          </a:p>
          <a:p>
            <a:pPr marL="6603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досуговые центры  создаются на базе учреждений дополнительного образования (центров дополнительного образования, спортивных школ, детских школ искусств), в общеобразовательных организациях и учреждениях среднего профессионального образования (СПО), библиотек, домов культур, спортивных залов или площадок, иных учреждениях.</a:t>
            </a:r>
          </a:p>
          <a:p>
            <a:pPr marL="66038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Форма деятельности ВДЦ - дневное пребывание, на неполный рабочий день (до 4 часов в день), сроки организации детей в ВДЦ не менее 5 рабочих дней.</a:t>
            </a:r>
          </a:p>
          <a:p>
            <a:pPr marL="66038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Условия размещения, устройства, содержания и организации работы ВДЦ должны соответствовать санитарно-эпидемиологическим правилам и гигиеническим нормативам, требованиям противопожарной и антитеррористической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51307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4321466"/>
              </p:ext>
            </p:extLst>
          </p:nvPr>
        </p:nvGraphicFramePr>
        <p:xfrm>
          <a:off x="533400" y="1981200"/>
          <a:ext cx="5943600" cy="745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28599" y="330200"/>
            <a:ext cx="6400801" cy="1270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Что необходимо сделать для эффективной деятельности ВДЦ</a:t>
            </a:r>
            <a:endParaRPr lang="ru-RU" sz="2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2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4605867" y="10456333"/>
            <a:ext cx="16179800" cy="8805333"/>
          </a:xfrm>
        </p:spPr>
        <p:txBody>
          <a:bodyPr>
            <a:normAutofit/>
          </a:bodyPr>
          <a:lstStyle/>
          <a:p>
            <a:pPr marL="66038" indent="0" algn="just">
              <a:buNone/>
            </a:pPr>
            <a:r>
              <a:rPr lang="ru-RU" sz="46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9" y="330200"/>
            <a:ext cx="6400801" cy="8805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временных досуговых центров</a:t>
            </a:r>
          </a:p>
          <a:p>
            <a:pPr algn="ctr"/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2176B1-667A-F63A-A52B-350BA7DB3F35}"/>
              </a:ext>
            </a:extLst>
          </p:cNvPr>
          <p:cNvSpPr txBox="1"/>
          <p:nvPr/>
        </p:nvSpPr>
        <p:spPr>
          <a:xfrm>
            <a:off x="381001" y="1684518"/>
            <a:ext cx="6248399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03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несовершеннолетних в ВДЦ организуется как в одновозрастных, так и в разновозрастных объединениях по интересам (отряды, группы, команды) в целях интеллектуального и творческого развития несовершеннолетних, формирования их готовности к выполнению разнообразных социальных функций в обществе, профессиональной ориентации, укрепления здоровья, с учетом направленности (тематики) деятельности ВДЦ (спортивно-оздоровительные, туристические, эколого-биологические, творческие, историко-патриотические, технические, краеведческие, трудовые и иные направленности);</a:t>
            </a:r>
          </a:p>
          <a:p>
            <a:pPr marL="66038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ВДЦ могут функционировать на базе одного или нескольких учреждений с привлечением педагогов, а также специалистов других учреждений – социальных партнеров (для наибольшего охвата по разным направлениям) с распределением времени проведения мероприятий, использованием помещений других учреждений с имеющимся в наличии в ВДЦ необходимым оборудованием, техническими средствами, инвентарем, музыкальными инструментами, аудио-, видео- и другой аппаратурой.</a:t>
            </a:r>
          </a:p>
          <a:p>
            <a:pPr marL="66038"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41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3" y="1743208"/>
            <a:ext cx="2116558" cy="15030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ВДЦ на базе одного учреждения должен функционировать до 4 ч. в день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19934" y="1742447"/>
            <a:ext cx="2116558" cy="15453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ВДЦ на базе двух учреждений должен функционировать до 4 ч. в день с разделением по 2 ч.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(КДК или СШ)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43043" y="1712525"/>
            <a:ext cx="2253844" cy="15336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ВДЦ на базе четырех учреждений по выбору не более 4 ч. в день с разделением по 1 ч. (УДО, КДК, СШ, ЦБС)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229" y="3666952"/>
            <a:ext cx="3240887" cy="2572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ВДЦ на базе двух учреждений должен функционировать до 4 ч. в совокупности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(КДК – 2 часа, СШ – 2 часа)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27883" y="3666952"/>
            <a:ext cx="3240888" cy="2572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ВДЦ на базе четырех  учреждений по 1 ч.  (КДК, СШ, УДО, ЦБС)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4 часов в совокупности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000" y="119932"/>
            <a:ext cx="5937008" cy="1027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временных досуговых центров: 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2991449" y="1147219"/>
            <a:ext cx="716109" cy="565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67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994" y="6668246"/>
            <a:ext cx="6324601" cy="2572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1-3 относятся к населённым пунктам: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2 модели (если дом культуры или спортшколы одно из двух имеется, то открываем ВДЦ на базе одного учреждения);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относятся к районным центрам муниципальных администраций: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модели (если имеется дом культуры или спортшкола, то открываем на базе двух учреждениях по 2 часа).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86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2399" y="1908492"/>
            <a:ext cx="6606509" cy="10633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ВДЦ на базе одного учреждения должен функционировать до 4 часов в день не менее 5 рабочих дней (УДО, СШ, КДК, ЦБС):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400" y="150570"/>
            <a:ext cx="6553200" cy="13023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открытия временных досуговых центров для несовершеннолетних в период каникул в Республике Тыва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3095683" y="1452911"/>
            <a:ext cx="582946" cy="418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467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399" y="3852333"/>
            <a:ext cx="6606510" cy="8940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учреждения на базе, который открыт ВДЦ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 указанием ответственного лица);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399" y="6687861"/>
            <a:ext cx="6606509" cy="5765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дня;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399" y="5503333"/>
            <a:ext cx="6553202" cy="5490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план мероприятий на каждый день;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399" y="6126204"/>
            <a:ext cx="6553201" cy="4777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детей;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399" y="3057693"/>
            <a:ext cx="6606509" cy="6845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руководителя или учредителя об открытии ВДЦ;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2399" y="4830231"/>
            <a:ext cx="6606510" cy="5879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деятельности временных досуговых центров;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2399" y="7355776"/>
            <a:ext cx="6606509" cy="5690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посещаемости детей (табель ежедневного учета);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2399" y="8016176"/>
            <a:ext cx="6606509" cy="5690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инструктажа по охране труда;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2399" y="8695267"/>
            <a:ext cx="6606509" cy="10934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инструкций по безопасности детей во время нахождения в ВДЦ с журналами, где подписываются дети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8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52400" y="330200"/>
            <a:ext cx="6477001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2490182" algn="l"/>
              </a:tabLst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Примерный список детей временных досуговых центров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05345"/>
              </p:ext>
            </p:extLst>
          </p:nvPr>
        </p:nvGraphicFramePr>
        <p:xfrm>
          <a:off x="152400" y="1600200"/>
          <a:ext cx="6477001" cy="2125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2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17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4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9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66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7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Домашний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2402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52400" y="5867400"/>
            <a:ext cx="651510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2490182" algn="l"/>
              </a:tabLst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Социальный паспорт детей, посещающих временные досуговые центры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период каникул в Республике Тыва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881923"/>
              </p:ext>
            </p:extLst>
          </p:nvPr>
        </p:nvGraphicFramePr>
        <p:xfrm>
          <a:off x="247649" y="7239000"/>
          <a:ext cx="6400801" cy="2575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4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49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7200"/>
                <a:gridCol w="685800"/>
                <a:gridCol w="10858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528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9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полная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 неполная 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Неблагополучные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ОВЗ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малообеспеченные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Сотоя-щие на различных видах профучета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drawingObject1"/>
          <p:cNvPicPr/>
          <p:nvPr/>
        </p:nvPicPr>
        <p:blipFill>
          <a:blip r:embed="rId2"/>
          <a:stretch/>
        </p:blipFill>
        <p:spPr>
          <a:xfrm>
            <a:off x="685800" y="3962400"/>
            <a:ext cx="5410200" cy="1662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373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79887" y="152400"/>
            <a:ext cx="6324601" cy="1524000"/>
          </a:xfrm>
          <a:prstGeom prst="roundRect">
            <a:avLst/>
          </a:prstGeom>
          <a:solidFill>
            <a:srgbClr val="D79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2490182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Журнал посещаемости временных досуговых центров в период каникул в Республике Тыва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первая смена с 01.06 2023 по 20.06.2023 г., </a:t>
            </a:r>
          </a:p>
          <a:p>
            <a:pPr algn="ctr">
              <a:spcAft>
                <a:spcPts val="0"/>
              </a:spcAft>
              <a:tabLst>
                <a:tab pos="2490182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далее вторая и третья смены)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37840"/>
              </p:ext>
            </p:extLst>
          </p:nvPr>
        </p:nvGraphicFramePr>
        <p:xfrm>
          <a:off x="266699" y="1922970"/>
          <a:ext cx="6324601" cy="1480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4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2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48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48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48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8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543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Месяц__________________________________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1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 с 01.06 по ___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02.06.2023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04.06.2023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05.06.2023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88699"/>
              </p:ext>
            </p:extLst>
          </p:nvPr>
        </p:nvGraphicFramePr>
        <p:xfrm>
          <a:off x="312127" y="6934200"/>
          <a:ext cx="6333391" cy="1904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0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18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40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66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66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 инструктажа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 проводившего инструктажа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Подпись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инструкти-руемого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endParaRPr lang="ru-R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endParaRPr lang="ru-RU" sz="2000" dirty="0">
                        <a:effectLst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9750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080759"/>
              </p:ext>
            </p:extLst>
          </p:nvPr>
        </p:nvGraphicFramePr>
        <p:xfrm>
          <a:off x="279887" y="1828800"/>
          <a:ext cx="6324601" cy="185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5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4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20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48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48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48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487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543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Месяц__________________________________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1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 с 01.06 по ___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02.06.2023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03.06.2023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04.06.2023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05.06.2023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65586" y="5867400"/>
            <a:ext cx="6553201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2490182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Журнал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инструктажа по технике безопасности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drawingObject1"/>
          <p:cNvPicPr/>
          <p:nvPr/>
        </p:nvPicPr>
        <p:blipFill>
          <a:blip r:embed="rId2"/>
          <a:stretch/>
        </p:blipFill>
        <p:spPr>
          <a:xfrm>
            <a:off x="685800" y="3962400"/>
            <a:ext cx="5410200" cy="1662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20639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17767</TotalTime>
  <Words>752</Words>
  <Application>Microsoft Office PowerPoint</Application>
  <PresentationFormat>Лист A4 (210x297 мм)</PresentationFormat>
  <Paragraphs>173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Методический кейс  по организации временных досуговых центров для несовершеннолетних на территории Республики Тыва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Templates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Belyaeva OA</cp:lastModifiedBy>
  <cp:revision>1111</cp:revision>
  <cp:lastPrinted>2021-12-15T05:30:30Z</cp:lastPrinted>
  <dcterms:created xsi:type="dcterms:W3CDTF">2007-04-02T02:11:51Z</dcterms:created>
  <dcterms:modified xsi:type="dcterms:W3CDTF">2023-06-07T08:35:16Z</dcterms:modified>
</cp:coreProperties>
</file>